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334" r:id="rId4"/>
  </p:sldMasterIdLst>
  <p:notesMasterIdLst>
    <p:notesMasterId r:id="rId16"/>
  </p:notesMasterIdLst>
  <p:handoutMasterIdLst>
    <p:handoutMasterId r:id="rId17"/>
  </p:handoutMasterIdLst>
  <p:sldIdLst>
    <p:sldId id="503" r:id="rId5"/>
    <p:sldId id="514" r:id="rId6"/>
    <p:sldId id="518" r:id="rId7"/>
    <p:sldId id="519" r:id="rId8"/>
    <p:sldId id="520" r:id="rId9"/>
    <p:sldId id="498" r:id="rId10"/>
    <p:sldId id="515" r:id="rId11"/>
    <p:sldId id="511" r:id="rId12"/>
    <p:sldId id="513" r:id="rId13"/>
    <p:sldId id="500" r:id="rId14"/>
    <p:sldId id="517" r:id="rId15"/>
  </p:sldIdLst>
  <p:sldSz cx="9602788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 baseline="-250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orient="horz" pos="853">
          <p15:clr>
            <a:srgbClr val="A4A3A4"/>
          </p15:clr>
        </p15:guide>
        <p15:guide id="3" pos="289">
          <p15:clr>
            <a:srgbClr val="A4A3A4"/>
          </p15:clr>
        </p15:guide>
        <p15:guide id="4" pos="57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5B82"/>
    <a:srgbClr val="006D9E"/>
    <a:srgbClr val="37424A"/>
    <a:srgbClr val="E04E39"/>
    <a:srgbClr val="002C77"/>
    <a:srgbClr val="A6E2EF"/>
    <a:srgbClr val="009900"/>
    <a:srgbClr val="00A8C8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97288" autoAdjust="0"/>
  </p:normalViewPr>
  <p:slideViewPr>
    <p:cSldViewPr snapToGrid="0">
      <p:cViewPr varScale="1">
        <p:scale>
          <a:sx n="72" d="100"/>
          <a:sy n="72" d="100"/>
        </p:scale>
        <p:origin x="1041" y="36"/>
      </p:cViewPr>
      <p:guideLst>
        <p:guide orient="horz" pos="3950"/>
        <p:guide orient="horz" pos="853"/>
        <p:guide pos="289"/>
        <p:guide pos="57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268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fld id="{99B6117B-448F-4760-8E0E-A2F2BC18A260}" type="datetimeFigureOut">
              <a:rPr lang="en-US"/>
              <a:pPr>
                <a:defRPr/>
              </a:pPr>
              <a:t>7/1/2020</a:t>
            </a:fld>
            <a:endParaRPr lang="en-US" dirty="0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baseline="0"/>
            </a:lvl1pPr>
          </a:lstStyle>
          <a:p>
            <a:fld id="{49A7CA37-00A8-4BC8-B662-A1A66E71CAC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558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3625" y="696913"/>
            <a:ext cx="488156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baseline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aseline="0"/>
            </a:lvl1pPr>
          </a:lstStyle>
          <a:p>
            <a:fld id="{A867540A-4995-43BD-9FA8-1826F6E50E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711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638227"/>
            <a:ext cx="8686800" cy="6905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A09B3-2059-4740-965B-E09A174A13F6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406900"/>
            <a:ext cx="8161338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2906713"/>
            <a:ext cx="816133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E0EA4-24E2-45D5-A307-2DC9880954BD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31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608730"/>
            <a:ext cx="8686800" cy="6905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386348"/>
            <a:ext cx="4267200" cy="45572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386349"/>
            <a:ext cx="4267200" cy="45572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9910-5C70-474D-AFB9-ED252ADFE6D4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8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648929"/>
            <a:ext cx="8643938" cy="76870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535113"/>
            <a:ext cx="4243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174875"/>
            <a:ext cx="4243388" cy="36578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8388" y="1535113"/>
            <a:ext cx="4244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8388" y="2174875"/>
            <a:ext cx="4244975" cy="36578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3CE4F-5689-4588-80BD-2DBDC5B8F9E4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9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69403-10F2-4BC2-9243-453F6DBCE1A0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9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4" y="629265"/>
            <a:ext cx="3160713" cy="10713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629265"/>
            <a:ext cx="5368925" cy="52866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818968"/>
            <a:ext cx="3160713" cy="40969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447CF-924E-4418-B453-D241245884F8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60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5" y="4617027"/>
            <a:ext cx="57610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2775" y="612775"/>
            <a:ext cx="5761038" cy="3889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5" y="5298065"/>
            <a:ext cx="57610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BE94D-EF1A-41B0-85FF-9E18FD45EDB0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3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gray">
          <a:xfrm>
            <a:off x="455613" y="665419"/>
            <a:ext cx="8686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BodyText"/>
          <p:cNvSpPr>
            <a:spLocks noGrp="1" noChangeArrowheads="1"/>
          </p:cNvSpPr>
          <p:nvPr>
            <p:ph type="body" idx="1"/>
            <p:custDataLst>
              <p:tags r:id="rId10"/>
            </p:custDataLst>
          </p:nvPr>
        </p:nvSpPr>
        <p:spPr bwMode="gray">
          <a:xfrm>
            <a:off x="455613" y="1484416"/>
            <a:ext cx="8686800" cy="4292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Copyright" hidden="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477838" y="6534150"/>
            <a:ext cx="2897187" cy="101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b"/>
          <a:lstStyle>
            <a:lvl1pPr eaLnBrk="0" hangingPunct="0"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aseline="-25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700" baseline="0" smtClean="0">
                <a:solidFill>
                  <a:srgbClr val="7C848A"/>
                </a:solidFill>
                <a:cs typeface="Arial" charset="0"/>
              </a:rPr>
              <a:t>© 2011 Guy Carpenter &amp; Company, LLC</a:t>
            </a:r>
            <a:endParaRPr lang="en-US" sz="700" baseline="0" smtClean="0">
              <a:solidFill>
                <a:srgbClr val="7C848A"/>
              </a:solidFill>
            </a:endParaRPr>
          </a:p>
        </p:txBody>
      </p:sp>
      <p:sp>
        <p:nvSpPr>
          <p:cNvPr id="1052" name="Date" hidden="1"/>
          <p:cNvSpPr>
            <a:spLocks noGrp="1" noChangeArrowheads="1"/>
          </p:cNvSpPr>
          <p:nvPr>
            <p:ph type="dt" sz="half" idx="2"/>
            <p:custDataLst>
              <p:tags r:id="rId12"/>
            </p:custDataLst>
          </p:nvPr>
        </p:nvSpPr>
        <p:spPr bwMode="gray">
          <a:xfrm>
            <a:off x="4262438" y="6532563"/>
            <a:ext cx="10795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ctr">
              <a:lnSpc>
                <a:spcPct val="100000"/>
              </a:lnSpc>
              <a:spcBef>
                <a:spcPct val="50000"/>
              </a:spcBef>
              <a:defRPr sz="700" baseline="0">
                <a:solidFill>
                  <a:srgbClr val="7C848A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26A711AC-628A-4917-9518-8B0E4C87D644}" type="datetime4">
              <a:rPr lang="en-US" smtClean="0"/>
              <a:pPr>
                <a:defRPr/>
              </a:pPr>
              <a:t>July 1, 2020</a:t>
            </a:fld>
            <a:endParaRPr lang="en-US"/>
          </a:p>
        </p:txBody>
      </p:sp>
      <p:sp>
        <p:nvSpPr>
          <p:cNvPr id="1033" name="Freeform 8"/>
          <p:cNvSpPr>
            <a:spLocks/>
          </p:cNvSpPr>
          <p:nvPr/>
        </p:nvSpPr>
        <p:spPr bwMode="auto">
          <a:xfrm>
            <a:off x="0" y="0"/>
            <a:ext cx="9601200" cy="292100"/>
          </a:xfrm>
          <a:custGeom>
            <a:avLst/>
            <a:gdLst>
              <a:gd name="T0" fmla="*/ 0 w 9601201"/>
              <a:gd name="T1" fmla="*/ 0 h 292101"/>
              <a:gd name="T2" fmla="*/ 9601143 w 9601201"/>
              <a:gd name="T3" fmla="*/ 0 h 292101"/>
              <a:gd name="T4" fmla="*/ 9601143 w 9601201"/>
              <a:gd name="T5" fmla="*/ 292043 h 292101"/>
              <a:gd name="T6" fmla="*/ 0 w 9601201"/>
              <a:gd name="T7" fmla="*/ 114300 h 292101"/>
              <a:gd name="T8" fmla="*/ 0 w 9601201"/>
              <a:gd name="T9" fmla="*/ 0 h 2921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1201"/>
              <a:gd name="T16" fmla="*/ 0 h 292101"/>
              <a:gd name="T17" fmla="*/ 9601201 w 9601201"/>
              <a:gd name="T18" fmla="*/ 292101 h 2921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1201" h="292101">
                <a:moveTo>
                  <a:pt x="0" y="0"/>
                </a:moveTo>
                <a:lnTo>
                  <a:pt x="9601200" y="0"/>
                </a:lnTo>
                <a:lnTo>
                  <a:pt x="9601200" y="2921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anchor="ctr"/>
          <a:lstStyle/>
          <a:p>
            <a:endParaRPr lang="en-US"/>
          </a:p>
        </p:txBody>
      </p:sp>
      <p:sp>
        <p:nvSpPr>
          <p:cNvPr id="1034" name="Freeform 9"/>
          <p:cNvSpPr>
            <a:spLocks/>
          </p:cNvSpPr>
          <p:nvPr/>
        </p:nvSpPr>
        <p:spPr bwMode="auto">
          <a:xfrm>
            <a:off x="0" y="0"/>
            <a:ext cx="9601200" cy="431800"/>
          </a:xfrm>
          <a:custGeom>
            <a:avLst/>
            <a:gdLst>
              <a:gd name="T0" fmla="*/ 0 w 9601201"/>
              <a:gd name="T1" fmla="*/ 88900 h 431801"/>
              <a:gd name="T2" fmla="*/ 9601143 w 9601201"/>
              <a:gd name="T3" fmla="*/ 266643 h 431801"/>
              <a:gd name="T4" fmla="*/ 9601143 w 9601201"/>
              <a:gd name="T5" fmla="*/ 431743 h 431801"/>
              <a:gd name="T6" fmla="*/ 0 w 9601201"/>
              <a:gd name="T7" fmla="*/ 152400 h 431801"/>
              <a:gd name="T8" fmla="*/ 0 w 9601201"/>
              <a:gd name="T9" fmla="*/ 88900 h 431801"/>
              <a:gd name="T10" fmla="*/ 0 w 9601201"/>
              <a:gd name="T11" fmla="*/ 0 h 4318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601201"/>
              <a:gd name="T19" fmla="*/ 0 h 431801"/>
              <a:gd name="T20" fmla="*/ 9601201 w 9601201"/>
              <a:gd name="T21" fmla="*/ 431801 h 43180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601201" h="431801">
                <a:moveTo>
                  <a:pt x="0" y="88900"/>
                </a:moveTo>
                <a:lnTo>
                  <a:pt x="9601200" y="266700"/>
                </a:lnTo>
                <a:lnTo>
                  <a:pt x="9601200" y="431800"/>
                </a:lnTo>
                <a:lnTo>
                  <a:pt x="0" y="152400"/>
                </a:lnTo>
                <a:lnTo>
                  <a:pt x="0" y="88900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anchor="ctr"/>
          <a:lstStyle/>
          <a:p>
            <a:endParaRPr lang="en-US"/>
          </a:p>
        </p:txBody>
      </p:sp>
      <p:pic>
        <p:nvPicPr>
          <p:cNvPr id="9" name="Picture 23" descr="E:\Dropbox(PHMIC)\Dropbox (PHMIC)\PHMIC Team Folder\NEW BRAND, LOGO, FONTS\Logos\NEW LOGO - FILES FROM BLINK\PHMIC Branding\PHMIC Logo Files\Pharmacists Mutual\Logomark With Tagline\Large Tagline\Full-Color\PMC_logowtagline_RGB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764" y="6166336"/>
            <a:ext cx="1518649" cy="39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58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5" r:id="rId1"/>
    <p:sldLayoutId id="2147484336" r:id="rId2"/>
    <p:sldLayoutId id="2147484337" r:id="rId3"/>
    <p:sldLayoutId id="2147484338" r:id="rId4"/>
    <p:sldLayoutId id="2147484339" r:id="rId5"/>
    <p:sldLayoutId id="2147484340" r:id="rId6"/>
    <p:sldLayoutId id="2147484341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800">
          <a:solidFill>
            <a:schemeClr val="accent1"/>
          </a:solidFill>
          <a:latin typeface="Cambria" panose="02040503050406030204" pitchFamily="18" charset="0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9pPr>
    </p:titleStyle>
    <p:bodyStyle>
      <a:lvl1pPr marL="203200" indent="-203200" algn="l" rtl="0" eaLnBrk="1" fontAlgn="base" hangingPunct="1">
        <a:spcBef>
          <a:spcPct val="6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MS PGothic"/>
          <a:cs typeface="Calibri" panose="020F0502020204030204" pitchFamily="34" charset="0"/>
        </a:defRPr>
      </a:lvl1pPr>
      <a:lvl2pPr marL="508000" indent="-2794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anose="020F0502020204030204" pitchFamily="34" charset="0"/>
          <a:ea typeface="MS PGothic"/>
          <a:cs typeface="Calibri" panose="020F0502020204030204" pitchFamily="34" charset="0"/>
        </a:defRPr>
      </a:lvl2pPr>
      <a:lvl3pPr marL="685800" indent="-1778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­"/>
        <a:defRPr sz="2400">
          <a:solidFill>
            <a:schemeClr val="tx1"/>
          </a:solidFill>
          <a:latin typeface="Calibri" panose="020F0502020204030204" pitchFamily="34" charset="0"/>
          <a:ea typeface="MS PGothic"/>
          <a:cs typeface="Calibri" panose="020F0502020204030204" pitchFamily="34" charset="0"/>
        </a:defRPr>
      </a:lvl3pPr>
      <a:lvl4pPr marL="863600" indent="-1778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­"/>
        <a:defRPr sz="2400">
          <a:solidFill>
            <a:schemeClr val="tx1"/>
          </a:solidFill>
          <a:latin typeface="Calibri" panose="020F0502020204030204" pitchFamily="34" charset="0"/>
          <a:ea typeface="MS PGothic"/>
          <a:cs typeface="Calibri" panose="020F0502020204030204" pitchFamily="34" charset="0"/>
        </a:defRPr>
      </a:lvl4pPr>
      <a:lvl5pPr marL="1041400" indent="-1778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-"/>
        <a:defRPr sz="2400">
          <a:solidFill>
            <a:schemeClr val="tx1"/>
          </a:solidFill>
          <a:latin typeface="Calibri" panose="020F0502020204030204" pitchFamily="34" charset="0"/>
          <a:ea typeface="MS PGothic"/>
          <a:cs typeface="Calibri" panose="020F0502020204030204" pitchFamily="34" charset="0"/>
        </a:defRPr>
      </a:lvl5pPr>
      <a:lvl6pPr marL="1498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6pPr>
      <a:lvl7pPr marL="1955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7pPr>
      <a:lvl8pPr marL="2413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8pPr>
      <a:lvl9pPr marL="2870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hmic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-1482725" y="5648325"/>
            <a:ext cx="5189538" cy="715963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tIns="91440" bIns="9144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ea typeface="MS PGothic"/>
              <a:cs typeface="+mn-cs"/>
            </a:endParaRPr>
          </a:p>
        </p:txBody>
      </p:sp>
      <p:sp>
        <p:nvSpPr>
          <p:cNvPr id="3079" name="PresentationTitle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753423" y="994125"/>
            <a:ext cx="8535679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6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­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­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PHARMACISTS </a:t>
            </a:r>
            <a:r>
              <a:rPr kumimoji="0" lang="en-US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04E39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MUTUAL INSURANCE COMPANY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E04E39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8978900" y="6477000"/>
            <a:ext cx="254000" cy="165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6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­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­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-25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cxnSp>
        <p:nvCxnSpPr>
          <p:cNvPr id="3084" name="Straight Connector 41"/>
          <p:cNvCxnSpPr>
            <a:cxnSpLocks noChangeShapeType="1"/>
          </p:cNvCxnSpPr>
          <p:nvPr/>
        </p:nvCxnSpPr>
        <p:spPr bwMode="auto">
          <a:xfrm>
            <a:off x="7305675" y="3021013"/>
            <a:ext cx="0" cy="3259137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5" name="Straight Connector 42"/>
          <p:cNvCxnSpPr>
            <a:cxnSpLocks noChangeShapeType="1"/>
          </p:cNvCxnSpPr>
          <p:nvPr/>
        </p:nvCxnSpPr>
        <p:spPr bwMode="auto">
          <a:xfrm>
            <a:off x="5021263" y="4649788"/>
            <a:ext cx="4586287" cy="0"/>
          </a:xfrm>
          <a:prstGeom prst="line">
            <a:avLst/>
          </a:prstGeom>
          <a:noFill/>
          <a:ln w="1905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0725"/>
            <a:ext cx="9601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96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Members – Market Segments</a:t>
            </a:r>
            <a:endParaRPr lang="en-US" b="1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151641" y="1417279"/>
            <a:ext cx="4966527" cy="3362990"/>
          </a:xfrm>
        </p:spPr>
        <p:txBody>
          <a:bodyPr/>
          <a:lstStyle/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Pharmacy</a:t>
            </a:r>
            <a:endParaRPr lang="en-US" sz="2200" dirty="0">
              <a:solidFill>
                <a:srgbClr val="37424A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Dental 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Grocery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Home Health Care</a:t>
            </a:r>
            <a:endParaRPr lang="en-US" sz="2200" dirty="0">
              <a:solidFill>
                <a:srgbClr val="37424A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>
                <a:solidFill>
                  <a:srgbClr val="37424A"/>
                </a:solidFill>
              </a:rPr>
              <a:t>Home Medical Equipment 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Personal Care Provider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Life Sciences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Veterinary</a:t>
            </a:r>
            <a:endParaRPr lang="en-US" sz="2200" dirty="0">
              <a:solidFill>
                <a:srgbClr val="37424A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37424A"/>
                </a:solidFill>
              </a:rPr>
              <a:t>Card and Gift</a:t>
            </a:r>
            <a:endParaRPr lang="en-US" sz="2200" dirty="0">
              <a:solidFill>
                <a:srgbClr val="37424A"/>
              </a:solidFill>
            </a:endParaRPr>
          </a:p>
          <a:p>
            <a:endParaRPr lang="en-US" dirty="0">
              <a:solidFill>
                <a:srgbClr val="3742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11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058" y="1613674"/>
            <a:ext cx="5782266" cy="1512586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2286" y="3842954"/>
            <a:ext cx="5761038" cy="804862"/>
          </a:xfrm>
        </p:spPr>
        <p:txBody>
          <a:bodyPr/>
          <a:lstStyle/>
          <a:p>
            <a:r>
              <a:rPr lang="en-US" sz="2000" dirty="0">
                <a:solidFill>
                  <a:srgbClr val="404040"/>
                </a:solidFill>
              </a:rPr>
              <a:t>Pharmacists Mutual Insurance Company </a:t>
            </a:r>
            <a:r>
              <a:rPr lang="en-US" sz="2000" dirty="0" smtClean="0">
                <a:solidFill>
                  <a:srgbClr val="404040"/>
                </a:solidFill>
              </a:rPr>
              <a:t/>
            </a:r>
            <a:br>
              <a:rPr lang="en-US" sz="2000" dirty="0" smtClean="0">
                <a:solidFill>
                  <a:srgbClr val="404040"/>
                </a:solidFill>
              </a:rPr>
            </a:br>
            <a:r>
              <a:rPr lang="en-US" sz="2000" dirty="0" smtClean="0">
                <a:solidFill>
                  <a:srgbClr val="404040"/>
                </a:solidFill>
              </a:rPr>
              <a:t>808 </a:t>
            </a:r>
            <a:r>
              <a:rPr lang="en-US" sz="2000" dirty="0">
                <a:solidFill>
                  <a:srgbClr val="404040"/>
                </a:solidFill>
              </a:rPr>
              <a:t>Highway 18 W | PO Box 370 </a:t>
            </a:r>
            <a:r>
              <a:rPr lang="en-US" sz="2000" dirty="0" smtClean="0">
                <a:solidFill>
                  <a:srgbClr val="404040"/>
                </a:solidFill>
              </a:rPr>
              <a:t/>
            </a:r>
            <a:br>
              <a:rPr lang="en-US" sz="2000" dirty="0" smtClean="0">
                <a:solidFill>
                  <a:srgbClr val="404040"/>
                </a:solidFill>
              </a:rPr>
            </a:br>
            <a:r>
              <a:rPr lang="en-US" sz="2000" dirty="0" smtClean="0">
                <a:solidFill>
                  <a:srgbClr val="404040"/>
                </a:solidFill>
              </a:rPr>
              <a:t>Algona</a:t>
            </a:r>
            <a:r>
              <a:rPr lang="en-US" sz="2000" dirty="0">
                <a:solidFill>
                  <a:srgbClr val="404040"/>
                </a:solidFill>
              </a:rPr>
              <a:t>, Iowa 50511 </a:t>
            </a:r>
            <a:r>
              <a:rPr lang="en-US" sz="2000" dirty="0" smtClean="0">
                <a:solidFill>
                  <a:srgbClr val="404040"/>
                </a:solidFill>
              </a:rPr>
              <a:t/>
            </a:r>
            <a:br>
              <a:rPr lang="en-US" sz="2000" dirty="0" smtClean="0">
                <a:solidFill>
                  <a:srgbClr val="404040"/>
                </a:solidFill>
              </a:rPr>
            </a:br>
            <a:r>
              <a:rPr lang="en-US" sz="2000" dirty="0" smtClean="0">
                <a:solidFill>
                  <a:srgbClr val="404040"/>
                </a:solidFill>
              </a:rPr>
              <a:t>P</a:t>
            </a:r>
            <a:r>
              <a:rPr lang="en-US" sz="2000" dirty="0">
                <a:solidFill>
                  <a:srgbClr val="404040"/>
                </a:solidFill>
              </a:rPr>
              <a:t>. 800.247.5930 | F. 515.295.9306 </a:t>
            </a:r>
            <a:r>
              <a:rPr lang="en-US" sz="2000" dirty="0" smtClean="0">
                <a:solidFill>
                  <a:srgbClr val="404040"/>
                </a:solidFill>
              </a:rPr>
              <a:t/>
            </a:r>
            <a:br>
              <a:rPr lang="en-US" sz="2000" dirty="0" smtClean="0">
                <a:solidFill>
                  <a:srgbClr val="404040"/>
                </a:solidFill>
              </a:rPr>
            </a:br>
            <a:r>
              <a:rPr lang="en-US" sz="2000" dirty="0" smtClean="0">
                <a:solidFill>
                  <a:srgbClr val="404040"/>
                </a:solidFill>
              </a:rPr>
              <a:t>info@phmic.com </a:t>
            </a:r>
            <a:r>
              <a:rPr lang="en-US" dirty="0" smtClean="0">
                <a:solidFill>
                  <a:srgbClr val="404040"/>
                </a:solidFill>
              </a:rPr>
              <a:t/>
            </a:r>
            <a:br>
              <a:rPr lang="en-US" dirty="0" smtClean="0">
                <a:solidFill>
                  <a:srgbClr val="404040"/>
                </a:solidFill>
              </a:rPr>
            </a:br>
            <a:endParaRPr lang="en-US" sz="400" dirty="0" smtClean="0">
              <a:solidFill>
                <a:srgbClr val="404040"/>
              </a:solidFill>
            </a:endParaRPr>
          </a:p>
          <a:p>
            <a:r>
              <a:rPr lang="en-US" sz="2200" b="1" i="1" dirty="0" smtClean="0">
                <a:solidFill>
                  <a:srgbClr val="005B82"/>
                </a:solidFill>
                <a:latin typeface="+mj-lt"/>
              </a:rPr>
              <a:t>phmic.com</a:t>
            </a:r>
            <a:endParaRPr lang="en-US" sz="2200" b="1" i="1" dirty="0">
              <a:solidFill>
                <a:srgbClr val="005B82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7563324" y="6091881"/>
            <a:ext cx="1840168" cy="60548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Who We 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489430"/>
            <a:ext cx="8144690" cy="346563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Pharmacists Mutual Insurance Company is a nationally recognized leader </a:t>
            </a:r>
            <a:r>
              <a:rPr lang="en-US" dirty="0" smtClean="0">
                <a:solidFill>
                  <a:srgbClr val="404040"/>
                </a:solidFill>
              </a:rPr>
              <a:t>providing </a:t>
            </a:r>
            <a:r>
              <a:rPr lang="en-US" dirty="0">
                <a:solidFill>
                  <a:srgbClr val="404040"/>
                </a:solidFill>
              </a:rPr>
              <a:t>insurance and risk management </a:t>
            </a:r>
            <a:r>
              <a:rPr lang="en-US" dirty="0" smtClean="0">
                <a:solidFill>
                  <a:srgbClr val="404040"/>
                </a:solidFill>
              </a:rPr>
              <a:t>solutions for independent </a:t>
            </a:r>
            <a:r>
              <a:rPr lang="en-US" dirty="0">
                <a:solidFill>
                  <a:srgbClr val="404040"/>
                </a:solidFill>
              </a:rPr>
              <a:t>pharmacy owners since 1909. Pharmacists Mutual employs over 300 professionals through its operations in </a:t>
            </a:r>
            <a:r>
              <a:rPr lang="en-US" dirty="0" smtClean="0">
                <a:solidFill>
                  <a:srgbClr val="404040"/>
                </a:solidFill>
              </a:rPr>
              <a:t>all </a:t>
            </a:r>
            <a:r>
              <a:rPr lang="en-US" dirty="0">
                <a:solidFill>
                  <a:srgbClr val="404040"/>
                </a:solidFill>
              </a:rPr>
              <a:t>50 states</a:t>
            </a:r>
            <a:r>
              <a:rPr lang="en-US" dirty="0" smtClean="0">
                <a:solidFill>
                  <a:srgbClr val="404040"/>
                </a:solidFill>
              </a:rPr>
              <a:t>, the </a:t>
            </a:r>
            <a:r>
              <a:rPr lang="en-US" dirty="0">
                <a:solidFill>
                  <a:srgbClr val="404040"/>
                </a:solidFill>
              </a:rPr>
              <a:t>District of Columbia, </a:t>
            </a:r>
            <a:r>
              <a:rPr lang="en-US" dirty="0" smtClean="0">
                <a:solidFill>
                  <a:srgbClr val="404040"/>
                </a:solidFill>
              </a:rPr>
              <a:t>and Puerto </a:t>
            </a:r>
            <a:r>
              <a:rPr lang="en-US" dirty="0">
                <a:solidFill>
                  <a:srgbClr val="404040"/>
                </a:solidFill>
              </a:rPr>
              <a:t>Rico. The company offers professional liability, commercial, and personal insurance products. </a:t>
            </a:r>
            <a:br>
              <a:rPr lang="en-US" dirty="0">
                <a:solidFill>
                  <a:srgbClr val="404040"/>
                </a:solidFill>
              </a:rPr>
            </a:br>
            <a:r>
              <a:rPr lang="en-US" sz="1200" dirty="0">
                <a:solidFill>
                  <a:srgbClr val="404040"/>
                </a:solidFill>
              </a:rPr>
              <a:t> </a:t>
            </a:r>
            <a:br>
              <a:rPr lang="en-US" sz="1200" dirty="0">
                <a:solidFill>
                  <a:srgbClr val="404040"/>
                </a:solidFill>
              </a:rPr>
            </a:br>
            <a:r>
              <a:rPr lang="en-US" dirty="0">
                <a:solidFill>
                  <a:srgbClr val="404040"/>
                </a:solidFill>
              </a:rPr>
              <a:t/>
            </a:r>
            <a:br>
              <a:rPr lang="en-US" dirty="0">
                <a:solidFill>
                  <a:srgbClr val="404040"/>
                </a:solidFill>
              </a:rPr>
            </a:b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35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Who We Are continued…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569308"/>
            <a:ext cx="8144690" cy="34228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404040"/>
                </a:solidFill>
              </a:rPr>
              <a:t>Financially secure, Pharmacists Mutual is an A.M. </a:t>
            </a:r>
            <a:r>
              <a:rPr lang="en-US" dirty="0">
                <a:solidFill>
                  <a:srgbClr val="404040"/>
                </a:solidFill>
              </a:rPr>
              <a:t>Best </a:t>
            </a:r>
            <a:r>
              <a:rPr lang="en-US" dirty="0" smtClean="0">
                <a:solidFill>
                  <a:srgbClr val="404040"/>
                </a:solidFill>
              </a:rPr>
              <a:t>"</a:t>
            </a:r>
            <a:r>
              <a:rPr lang="en-US" dirty="0">
                <a:solidFill>
                  <a:srgbClr val="404040"/>
                </a:solidFill>
              </a:rPr>
              <a:t>A" Excellent* rated </a:t>
            </a:r>
            <a:r>
              <a:rPr lang="en-US" dirty="0" smtClean="0">
                <a:solidFill>
                  <a:srgbClr val="404040"/>
                </a:solidFill>
              </a:rPr>
              <a:t>property </a:t>
            </a:r>
            <a:r>
              <a:rPr lang="en-US" dirty="0">
                <a:solidFill>
                  <a:srgbClr val="404040"/>
                </a:solidFill>
              </a:rPr>
              <a:t>and casualty </a:t>
            </a:r>
            <a:r>
              <a:rPr lang="en-US" dirty="0" smtClean="0">
                <a:solidFill>
                  <a:srgbClr val="404040"/>
                </a:solidFill>
              </a:rPr>
              <a:t>insurance provider</a:t>
            </a:r>
            <a:r>
              <a:rPr lang="en-US" dirty="0">
                <a:solidFill>
                  <a:srgbClr val="404040"/>
                </a:solidFill>
              </a:rPr>
              <a:t>. We take pride in being your </a:t>
            </a:r>
            <a:r>
              <a:rPr lang="en-US" dirty="0" smtClean="0">
                <a:solidFill>
                  <a:srgbClr val="404040"/>
                </a:solidFill>
              </a:rPr>
              <a:t>single source </a:t>
            </a:r>
            <a:r>
              <a:rPr lang="en-US" dirty="0">
                <a:solidFill>
                  <a:srgbClr val="404040"/>
                </a:solidFill>
              </a:rPr>
              <a:t>for insurance protection</a:t>
            </a:r>
            <a:r>
              <a:rPr lang="en-US" dirty="0" smtClean="0">
                <a:solidFill>
                  <a:srgbClr val="404040"/>
                </a:solidFill>
              </a:rPr>
              <a:t>. Our </a:t>
            </a:r>
            <a:r>
              <a:rPr lang="en-US" dirty="0">
                <a:solidFill>
                  <a:srgbClr val="404040"/>
                </a:solidFill>
              </a:rPr>
              <a:t>broad portfolio of </a:t>
            </a:r>
            <a:r>
              <a:rPr lang="en-US" dirty="0" smtClean="0">
                <a:solidFill>
                  <a:srgbClr val="404040"/>
                </a:solidFill>
              </a:rPr>
              <a:t>products and </a:t>
            </a:r>
            <a:r>
              <a:rPr lang="en-US" dirty="0">
                <a:solidFill>
                  <a:srgbClr val="404040"/>
                </a:solidFill>
              </a:rPr>
              <a:t>services provides for </a:t>
            </a:r>
            <a:r>
              <a:rPr lang="en-US" dirty="0" smtClean="0">
                <a:solidFill>
                  <a:srgbClr val="404040"/>
                </a:solidFill>
              </a:rPr>
              <a:t>our members</a:t>
            </a:r>
            <a:r>
              <a:rPr lang="en-US" dirty="0">
                <a:solidFill>
                  <a:srgbClr val="404040"/>
                </a:solidFill>
              </a:rPr>
              <a:t>’ professional, personal</a:t>
            </a:r>
            <a:r>
              <a:rPr lang="en-US" dirty="0" smtClean="0">
                <a:solidFill>
                  <a:srgbClr val="404040"/>
                </a:solidFill>
              </a:rPr>
              <a:t>, and </a:t>
            </a:r>
            <a:r>
              <a:rPr lang="en-US" dirty="0">
                <a:solidFill>
                  <a:srgbClr val="404040"/>
                </a:solidFill>
              </a:rPr>
              <a:t>business insurance </a:t>
            </a:r>
            <a:r>
              <a:rPr lang="en-US" dirty="0" smtClean="0">
                <a:solidFill>
                  <a:srgbClr val="404040"/>
                </a:solidFill>
              </a:rPr>
              <a:t>needs.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404040"/>
                </a:solidFill>
              </a:rPr>
              <a:t>Learn </a:t>
            </a:r>
            <a:r>
              <a:rPr lang="en-US" dirty="0">
                <a:solidFill>
                  <a:srgbClr val="404040"/>
                </a:solidFill>
              </a:rPr>
              <a:t>more about Pharmacists Mutual </a:t>
            </a:r>
            <a:r>
              <a:rPr lang="en-US" dirty="0" smtClean="0">
                <a:solidFill>
                  <a:srgbClr val="404040"/>
                </a:solidFill>
              </a:rPr>
              <a:t>and our </a:t>
            </a:r>
            <a:r>
              <a:rPr lang="en-US" dirty="0">
                <a:solidFill>
                  <a:srgbClr val="404040"/>
                </a:solidFill>
              </a:rPr>
              <a:t>full product line at </a:t>
            </a:r>
            <a:r>
              <a:rPr lang="en-US" dirty="0">
                <a:solidFill>
                  <a:srgbClr val="404040"/>
                </a:solidFill>
                <a:hlinkClick r:id="rId2"/>
              </a:rPr>
              <a:t>phmic.com</a:t>
            </a:r>
            <a:r>
              <a:rPr lang="en-US" dirty="0">
                <a:solidFill>
                  <a:srgbClr val="404040"/>
                </a:solidFill>
              </a:rPr>
              <a:t>. </a:t>
            </a:r>
            <a:br>
              <a:rPr lang="en-US" dirty="0">
                <a:solidFill>
                  <a:srgbClr val="404040"/>
                </a:solidFill>
              </a:rPr>
            </a:br>
            <a:r>
              <a:rPr lang="en-US" sz="1200" dirty="0">
                <a:solidFill>
                  <a:srgbClr val="404040"/>
                </a:solidFill>
              </a:rPr>
              <a:t> </a:t>
            </a:r>
            <a:endParaRPr lang="en-US" sz="1200" dirty="0" smtClean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404040"/>
                </a:solidFill>
              </a:rPr>
              <a:t/>
            </a:r>
            <a:br>
              <a:rPr lang="en-US" sz="1200" dirty="0">
                <a:solidFill>
                  <a:srgbClr val="404040"/>
                </a:solidFill>
              </a:rPr>
            </a:br>
            <a:r>
              <a:rPr lang="en-US" sz="1200" dirty="0">
                <a:solidFill>
                  <a:srgbClr val="404040"/>
                </a:solidFill>
              </a:rPr>
              <a:t>*</a:t>
            </a:r>
            <a:r>
              <a:rPr lang="en-US" sz="1200" dirty="0" smtClean="0">
                <a:solidFill>
                  <a:srgbClr val="404040"/>
                </a:solidFill>
              </a:rPr>
              <a:t>A.M. </a:t>
            </a:r>
            <a:r>
              <a:rPr lang="en-US" sz="1200" dirty="0">
                <a:solidFill>
                  <a:srgbClr val="404040"/>
                </a:solidFill>
              </a:rPr>
              <a:t>Best Financial strength rating is an independent opinion.</a:t>
            </a:r>
            <a:r>
              <a:rPr lang="en-US" dirty="0">
                <a:solidFill>
                  <a:srgbClr val="404040"/>
                </a:solidFill>
              </a:rPr>
              <a:t/>
            </a:r>
            <a:br>
              <a:rPr lang="en-US" dirty="0">
                <a:solidFill>
                  <a:srgbClr val="404040"/>
                </a:solidFill>
              </a:rPr>
            </a:b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9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5" y="4814739"/>
            <a:ext cx="2379663" cy="566738"/>
          </a:xfrm>
        </p:spPr>
        <p:txBody>
          <a:bodyPr/>
          <a:lstStyle/>
          <a:p>
            <a:r>
              <a:rPr lang="en-US" dirty="0" smtClean="0"/>
              <a:t>Kurt Dickinson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5" y="5384564"/>
            <a:ext cx="2911647" cy="804862"/>
          </a:xfrm>
        </p:spPr>
        <p:txBody>
          <a:bodyPr/>
          <a:lstStyle/>
          <a:p>
            <a:r>
              <a:rPr lang="en-US" sz="1800" dirty="0" smtClean="0">
                <a:solidFill>
                  <a:srgbClr val="404040"/>
                </a:solidFill>
              </a:rPr>
              <a:t>330.696.3398</a:t>
            </a:r>
            <a:r>
              <a:rPr lang="en-US" sz="1800" dirty="0">
                <a:solidFill>
                  <a:srgbClr val="404040"/>
                </a:solidFill>
              </a:rPr>
              <a:t/>
            </a:r>
            <a:br>
              <a:rPr lang="en-US" sz="1800" dirty="0">
                <a:solidFill>
                  <a:srgbClr val="404040"/>
                </a:solidFill>
              </a:rPr>
            </a:br>
            <a:r>
              <a:rPr lang="en-US" dirty="0" smtClean="0">
                <a:solidFill>
                  <a:srgbClr val="404040"/>
                </a:solidFill>
              </a:rPr>
              <a:t>kurt.dickinson</a:t>
            </a:r>
            <a:r>
              <a:rPr lang="en-US" dirty="0" smtClean="0">
                <a:solidFill>
                  <a:srgbClr val="404040"/>
                </a:solidFill>
              </a:rPr>
              <a:t>@phmic.com</a:t>
            </a:r>
            <a:endParaRPr lang="en-US" dirty="0">
              <a:solidFill>
                <a:srgbClr val="40404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775" y="527778"/>
            <a:ext cx="3491658" cy="436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989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5" y="4864164"/>
            <a:ext cx="2379663" cy="566738"/>
          </a:xfrm>
        </p:spPr>
        <p:txBody>
          <a:bodyPr/>
          <a:lstStyle/>
          <a:p>
            <a:r>
              <a:rPr lang="en-US" dirty="0" smtClean="0"/>
              <a:t>Brian Ormond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5" y="5433989"/>
            <a:ext cx="2911647" cy="804862"/>
          </a:xfrm>
        </p:spPr>
        <p:txBody>
          <a:bodyPr/>
          <a:lstStyle/>
          <a:p>
            <a:r>
              <a:rPr lang="en-US" sz="1800" dirty="0" smtClean="0">
                <a:solidFill>
                  <a:srgbClr val="404040"/>
                </a:solidFill>
              </a:rPr>
              <a:t>740.507.2542</a:t>
            </a:r>
            <a:r>
              <a:rPr lang="en-US" sz="1800" dirty="0">
                <a:solidFill>
                  <a:srgbClr val="404040"/>
                </a:solidFill>
              </a:rPr>
              <a:t/>
            </a:r>
            <a:br>
              <a:rPr lang="en-US" sz="1800" dirty="0">
                <a:solidFill>
                  <a:srgbClr val="404040"/>
                </a:solidFill>
              </a:rPr>
            </a:br>
            <a:r>
              <a:rPr lang="en-US" dirty="0" smtClean="0">
                <a:solidFill>
                  <a:srgbClr val="404040"/>
                </a:solidFill>
              </a:rPr>
              <a:t>brian.ormond</a:t>
            </a:r>
            <a:r>
              <a:rPr lang="en-US" dirty="0" smtClean="0">
                <a:solidFill>
                  <a:srgbClr val="404040"/>
                </a:solidFill>
              </a:rPr>
              <a:t>@phmic.com</a:t>
            </a:r>
            <a:endParaRPr lang="en-US" dirty="0">
              <a:solidFill>
                <a:srgbClr val="40404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013" y="490330"/>
            <a:ext cx="3451808" cy="4372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698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VISTA – Business Package Policy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40430" y="1417279"/>
            <a:ext cx="5334070" cy="4686301"/>
          </a:xfrm>
        </p:spPr>
        <p:txBody>
          <a:bodyPr/>
          <a:lstStyle/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Commercial Liability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Cyber Liability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Sexual Misconduct and Physical Abuse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Employment Practices Liability</a:t>
            </a: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Pharmacy Professional Liability</a:t>
            </a: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Commercial Property</a:t>
            </a: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Coverage Enhancements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VIEW 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Protection Plus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Protection Elite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404040"/>
                </a:solidFill>
              </a:rPr>
              <a:t>Policy terms and conditions control. </a:t>
            </a:r>
            <a:r>
              <a:rPr lang="en-US" sz="1200" dirty="0" smtClean="0">
                <a:solidFill>
                  <a:srgbClr val="404040"/>
                </a:solidFill>
              </a:rPr>
              <a:t/>
            </a:r>
            <a:br>
              <a:rPr lang="en-US" sz="1200" dirty="0" smtClean="0">
                <a:solidFill>
                  <a:srgbClr val="404040"/>
                </a:solidFill>
              </a:rPr>
            </a:br>
            <a:r>
              <a:rPr lang="en-US" sz="1200" dirty="0" smtClean="0">
                <a:solidFill>
                  <a:srgbClr val="404040"/>
                </a:solidFill>
              </a:rPr>
              <a:t>Coverage </a:t>
            </a:r>
            <a:r>
              <a:rPr lang="en-US" sz="1200" dirty="0">
                <a:solidFill>
                  <a:srgbClr val="404040"/>
                </a:solidFill>
              </a:rPr>
              <a:t>may not be available in all states.</a:t>
            </a:r>
          </a:p>
          <a:p>
            <a:pPr marL="0"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25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Additional Coverage Options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40429" y="1417279"/>
            <a:ext cx="6843182" cy="4686301"/>
          </a:xfrm>
        </p:spPr>
        <p:txBody>
          <a:bodyPr/>
          <a:lstStyle/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Individual Pharmacist Professional Liability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Workers’ Compensation</a:t>
            </a: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Commercial Auto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Commercial Umbrella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>
                <a:solidFill>
                  <a:srgbClr val="404040"/>
                </a:solidFill>
              </a:rPr>
              <a:t>P</a:t>
            </a:r>
            <a:r>
              <a:rPr lang="en-US" sz="2200" dirty="0" smtClean="0">
                <a:solidFill>
                  <a:srgbClr val="404040"/>
                </a:solidFill>
              </a:rPr>
              <a:t>ersonal Lines* </a:t>
            </a:r>
            <a:r>
              <a:rPr lang="en-US" sz="2200" dirty="0">
                <a:solidFill>
                  <a:srgbClr val="404040"/>
                </a:solidFill>
              </a:rPr>
              <a:t>- Home, Auto, Personal Umbrella, Boat </a:t>
            </a:r>
          </a:p>
          <a:p>
            <a:pPr marL="800100" lvl="1" indent="-342900">
              <a:spcBef>
                <a:spcPts val="0"/>
              </a:spcBef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800100" lvl="1" indent="-342900">
              <a:spcBef>
                <a:spcPts val="0"/>
              </a:spcBef>
            </a:pPr>
            <a:endParaRPr lang="en-US" sz="2200" dirty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404040"/>
                </a:solidFill>
              </a:rPr>
              <a:t>Policy terms and conditions control. </a:t>
            </a:r>
            <a:r>
              <a:rPr lang="en-US" sz="1200" dirty="0" smtClean="0">
                <a:solidFill>
                  <a:srgbClr val="404040"/>
                </a:solidFill>
              </a:rPr>
              <a:t/>
            </a:r>
            <a:br>
              <a:rPr lang="en-US" sz="1200" dirty="0" smtClean="0">
                <a:solidFill>
                  <a:srgbClr val="404040"/>
                </a:solidFill>
              </a:rPr>
            </a:br>
            <a:r>
              <a:rPr lang="en-US" sz="1200" dirty="0" smtClean="0">
                <a:solidFill>
                  <a:srgbClr val="404040"/>
                </a:solidFill>
              </a:rPr>
              <a:t>*Coverage </a:t>
            </a:r>
            <a:r>
              <a:rPr lang="en-US" sz="1200" dirty="0">
                <a:solidFill>
                  <a:srgbClr val="404040"/>
                </a:solidFill>
              </a:rPr>
              <a:t>may not be available in all states.</a:t>
            </a:r>
          </a:p>
          <a:p>
            <a:pPr marL="0"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Products Offered through PMC 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988" y="1417279"/>
            <a:ext cx="8017947" cy="4233680"/>
          </a:xfrm>
        </p:spPr>
        <p:txBody>
          <a:bodyPr/>
          <a:lstStyle/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Executive Liability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Surety and Fidelity Bonds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Life</a:t>
            </a:r>
            <a:endParaRPr lang="en-US" sz="2200" dirty="0">
              <a:solidFill>
                <a:srgbClr val="404040"/>
              </a:solidFill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Business - Buy-Sell Agreements, Key Person Insurance, Deferred Compensation Benefits</a:t>
            </a:r>
            <a:endParaRPr lang="en-US" sz="2200" dirty="0">
              <a:solidFill>
                <a:srgbClr val="404040"/>
              </a:solidFill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Personal – Whole Life, Term Life, Universal Life</a:t>
            </a: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Disability</a:t>
            </a:r>
          </a:p>
          <a:p>
            <a:pPr marL="495300" indent="-342900">
              <a:spcBef>
                <a:spcPts val="0"/>
              </a:spcBef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endParaRPr lang="en-US" sz="2200" dirty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endParaRPr lang="en-US" sz="2200" dirty="0">
              <a:solidFill>
                <a:srgbClr val="404040"/>
              </a:solidFill>
            </a:endParaRPr>
          </a:p>
          <a:p>
            <a:pPr marL="152400" indent="0">
              <a:spcBef>
                <a:spcPts val="0"/>
              </a:spcBef>
              <a:buNone/>
            </a:pPr>
            <a:endParaRPr lang="en-US" sz="22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404040"/>
                </a:solidFill>
              </a:rPr>
              <a:t>Coverage </a:t>
            </a:r>
            <a:r>
              <a:rPr lang="en-US" sz="1200" dirty="0">
                <a:solidFill>
                  <a:srgbClr val="404040"/>
                </a:solidFill>
              </a:rPr>
              <a:t>may not be available in all </a:t>
            </a:r>
            <a:r>
              <a:rPr lang="en-US" sz="1200" dirty="0" smtClean="0">
                <a:solidFill>
                  <a:srgbClr val="404040"/>
                </a:solidFill>
              </a:rPr>
              <a:t>states.</a:t>
            </a:r>
            <a:br>
              <a:rPr lang="en-US" sz="1200" dirty="0" smtClean="0">
                <a:solidFill>
                  <a:srgbClr val="404040"/>
                </a:solidFill>
              </a:rPr>
            </a:br>
            <a:r>
              <a:rPr lang="en-US" sz="1200" dirty="0" smtClean="0">
                <a:solidFill>
                  <a:srgbClr val="404040"/>
                </a:solidFill>
              </a:rPr>
              <a:t>PMC </a:t>
            </a:r>
            <a:r>
              <a:rPr lang="en-US" sz="1200" dirty="0">
                <a:solidFill>
                  <a:srgbClr val="404040"/>
                </a:solidFill>
              </a:rPr>
              <a:t>Advantage Insurances Services., Inc., </a:t>
            </a:r>
            <a:r>
              <a:rPr lang="en-US" sz="1200" dirty="0" smtClean="0">
                <a:solidFill>
                  <a:srgbClr val="404040"/>
                </a:solidFill>
              </a:rPr>
              <a:t>is a </a:t>
            </a:r>
            <a:r>
              <a:rPr lang="en-US" sz="1200" dirty="0">
                <a:solidFill>
                  <a:srgbClr val="404040"/>
                </a:solidFill>
              </a:rPr>
              <a:t>wholly owned subsidiary of Pharmacists Mutual Insurance </a:t>
            </a:r>
            <a:r>
              <a:rPr lang="en-US" sz="1200" dirty="0" smtClean="0">
                <a:solidFill>
                  <a:srgbClr val="404040"/>
                </a:solidFill>
              </a:rPr>
              <a:t>Company.</a:t>
            </a:r>
            <a:endParaRPr lang="en-US" sz="1200" dirty="0">
              <a:solidFill>
                <a:srgbClr val="404040"/>
              </a:solidFill>
            </a:endParaRPr>
          </a:p>
          <a:p>
            <a:pPr marL="152400" indent="0">
              <a:spcBef>
                <a:spcPts val="0"/>
              </a:spcBef>
              <a:buNone/>
            </a:pPr>
            <a:endParaRPr lang="en-US" sz="2200" dirty="0">
              <a:solidFill>
                <a:srgbClr val="404040"/>
              </a:solidFill>
            </a:endParaRPr>
          </a:p>
          <a:p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96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Member Portal App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098164" y="1417279"/>
            <a:ext cx="6402387" cy="4233680"/>
          </a:xfrm>
        </p:spPr>
        <p:txBody>
          <a:bodyPr/>
          <a:lstStyle/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App Available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Report a Claim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Update Your Information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Add Additional Authorized Portal Users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View Your Agent Contact Info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Pay Your Bill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Go Paperless*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Auto Pay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View and Download Your Policy Documents</a:t>
            </a:r>
          </a:p>
          <a:p>
            <a:pPr marL="495300" indent="-342900">
              <a:spcBef>
                <a:spcPts val="0"/>
              </a:spcBef>
            </a:pPr>
            <a:r>
              <a:rPr lang="en-US" sz="2200" dirty="0" smtClean="0">
                <a:solidFill>
                  <a:srgbClr val="404040"/>
                </a:solidFill>
              </a:rPr>
              <a:t>Access the Risk Management Center**</a:t>
            </a:r>
          </a:p>
          <a:p>
            <a:pPr marL="495300" indent="-342900">
              <a:spcBef>
                <a:spcPts val="0"/>
              </a:spcBef>
            </a:pPr>
            <a:endParaRPr lang="en-US" sz="2200" dirty="0" smtClean="0">
              <a:solidFill>
                <a:srgbClr val="404040"/>
              </a:solidFill>
            </a:endParaRPr>
          </a:p>
          <a:p>
            <a:pPr marL="495300" indent="-342900">
              <a:spcBef>
                <a:spcPts val="0"/>
              </a:spcBef>
            </a:pPr>
            <a:endParaRPr lang="en-US" sz="2200" dirty="0">
              <a:solidFill>
                <a:srgbClr val="404040"/>
              </a:solidFill>
            </a:endParaRPr>
          </a:p>
          <a:p>
            <a:pPr marL="0" indent="0">
              <a:buNone/>
            </a:pPr>
            <a:r>
              <a:rPr lang="en-US" sz="1200" smtClean="0">
                <a:solidFill>
                  <a:srgbClr val="404040"/>
                </a:solidFill>
              </a:rPr>
              <a:t>*</a:t>
            </a:r>
            <a:r>
              <a:rPr lang="en-US" sz="1200" dirty="0" smtClean="0">
                <a:solidFill>
                  <a:srgbClr val="404040"/>
                </a:solidFill>
              </a:rPr>
              <a:t>Paperless delivery not available in the state of Ohio.</a:t>
            </a:r>
            <a:br>
              <a:rPr lang="en-US" sz="1200" dirty="0" smtClean="0">
                <a:solidFill>
                  <a:srgbClr val="404040"/>
                </a:solidFill>
              </a:rPr>
            </a:br>
            <a:r>
              <a:rPr lang="en-US" sz="1200" dirty="0" smtClean="0">
                <a:solidFill>
                  <a:srgbClr val="404040"/>
                </a:solidFill>
              </a:rPr>
              <a:t>**Risk Management Center only available for commercial members.</a:t>
            </a:r>
            <a:endParaRPr lang="en-US" sz="12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8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1"/>
  <p:tag name="MMCOA_FONTSIZE_S" val="14"/>
  <p:tag name="MMCOA_FONTSIZE_T" val="14"/>
  <p:tag name="MMCOA_POSITION_L" val="35.875;30.125;54.375;683.875"/>
  <p:tag name="MMCOA_POSITION_M" val="35.875;30.125;54.375;683.875"/>
  <p:tag name="MMCOA_POSITION_S" val="35.875;30.125;54.375;683.875"/>
  <p:tag name="MMCOA_POSITION_T" val="35.875;30.125;54.375;683.8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8"/>
  <p:tag name="MMCOA_FONTSIZE_S" val="28"/>
  <p:tag name="MMCOA_FONTSIZE_T" val="28"/>
  <p:tag name="MMCOA_POSITION_L" val="70.625;97.875;55;648.375"/>
  <p:tag name="MMCOA_POSITION_M" val="70.625;97.875;55;648.375"/>
  <p:tag name="MMCOA_POSITION_S" val="70.625;97.875;55;648.375"/>
  <p:tag name="MMCOA_POSITION_T" val="70.625;97.875;55;648.3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0"/>
  <p:tag name="MMCOA_FONTSIZE_S" val="14"/>
  <p:tag name="MMCOA_FONTSIZE_T" val="14"/>
  <p:tag name="MMCOA_POSITION_L" val="35.875;100.625;392.75;684"/>
  <p:tag name="MMCOA_POSITION_M" val="35.875;100.625;392.75;684"/>
  <p:tag name="MMCOA_POSITION_S" val="35.875;100.625;392.75;684"/>
  <p:tag name="MMCOA_POSITION_T" val="35.875;100.625;392.75;684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7"/>
  <p:tag name="MMCOA_FONTSIZE_M" val="7"/>
  <p:tag name="MMCOA_FONTSIZE_S" val="7"/>
  <p:tag name="MMCOA_FONTSIZE_T" val="7"/>
  <p:tag name="MMCOA_POSITION_L" val="37.625;514.5;8;228.125"/>
  <p:tag name="MMCOA_POSITION_M" val="37.625;514.5;8;228.125"/>
  <p:tag name="MMCOA_POSITION_S" val="37.625;514.5;8;228.125"/>
  <p:tag name="MMCOA_POSITION_T" val="37.625;514.5;8;228.125"/>
  <p:tag name="MMCOA_HIDEONCOLOUR" val="N"/>
  <p:tag name="MMCOA_HIDEONWHITE" val="N"/>
  <p:tag name="MMCOA_HIDEONBALLROOM" val="N"/>
  <p:tag name="MMCOA_HIDEONCLASSIC" val="Y"/>
  <p:tag name="MMCOA_HIDEONTEXT" val="Y"/>
  <p:tag name="MMCOA_HIDEONECO" val="Y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heme/theme1.xml><?xml version="1.0" encoding="utf-8"?>
<a:theme xmlns:a="http://schemas.openxmlformats.org/drawingml/2006/main" name="PMIC Theme">
  <a:themeElements>
    <a:clrScheme name="PMC Theme">
      <a:dk1>
        <a:srgbClr val="000000"/>
      </a:dk1>
      <a:lt1>
        <a:srgbClr val="FFFFFF"/>
      </a:lt1>
      <a:dk2>
        <a:srgbClr val="BFBFBF"/>
      </a:dk2>
      <a:lt2>
        <a:srgbClr val="7C848A"/>
      </a:lt2>
      <a:accent1>
        <a:srgbClr val="E04E39"/>
      </a:accent1>
      <a:accent2>
        <a:srgbClr val="005B82"/>
      </a:accent2>
      <a:accent3>
        <a:srgbClr val="BFBFBF"/>
      </a:accent3>
      <a:accent4>
        <a:srgbClr val="000000"/>
      </a:accent4>
      <a:accent5>
        <a:srgbClr val="005B82"/>
      </a:accent5>
      <a:accent6>
        <a:srgbClr val="E04E39"/>
      </a:accent6>
      <a:hlink>
        <a:srgbClr val="005B82"/>
      </a:hlink>
      <a:folHlink>
        <a:srgbClr val="E04E3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2C77"/>
        </a:accent1>
        <a:accent2>
          <a:srgbClr val="00A8C8"/>
        </a:accent2>
        <a:accent3>
          <a:srgbClr val="FFFFFF"/>
        </a:accent3>
        <a:accent4>
          <a:srgbClr val="000000"/>
        </a:accent4>
        <a:accent5>
          <a:srgbClr val="AAACBD"/>
        </a:accent5>
        <a:accent6>
          <a:srgbClr val="0098B5"/>
        </a:accent6>
        <a:hlink>
          <a:srgbClr val="006D9E"/>
        </a:hlink>
        <a:folHlink>
          <a:srgbClr val="A6E2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43276D"/>
        </a:accent1>
        <a:accent2>
          <a:srgbClr val="6F83C1"/>
        </a:accent2>
        <a:accent3>
          <a:srgbClr val="FFFFFF"/>
        </a:accent3>
        <a:accent4>
          <a:srgbClr val="000000"/>
        </a:accent4>
        <a:accent5>
          <a:srgbClr val="B0ACBA"/>
        </a:accent5>
        <a:accent6>
          <a:srgbClr val="6476AF"/>
        </a:accent6>
        <a:hlink>
          <a:srgbClr val="595997"/>
        </a:hlink>
        <a:folHlink>
          <a:srgbClr val="C4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60054"/>
        </a:accent1>
        <a:accent2>
          <a:srgbClr val="CE3D95"/>
        </a:accent2>
        <a:accent3>
          <a:srgbClr val="FFFFFF"/>
        </a:accent3>
        <a:accent4>
          <a:srgbClr val="000000"/>
        </a:accent4>
        <a:accent5>
          <a:srgbClr val="B4AAB3"/>
        </a:accent5>
        <a:accent6>
          <a:srgbClr val="BA3687"/>
        </a:accent6>
        <a:hlink>
          <a:srgbClr val="932077"/>
        </a:hlink>
        <a:folHlink>
          <a:srgbClr val="E7B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690031"/>
        </a:accent1>
        <a:accent2>
          <a:srgbClr val="ED2C67"/>
        </a:accent2>
        <a:accent3>
          <a:srgbClr val="FFFFFF"/>
        </a:accent3>
        <a:accent4>
          <a:srgbClr val="000000"/>
        </a:accent4>
        <a:accent5>
          <a:srgbClr val="B9AAAD"/>
        </a:accent5>
        <a:accent6>
          <a:srgbClr val="D7275D"/>
        </a:accent6>
        <a:hlink>
          <a:srgbClr val="A9194F"/>
        </a:hlink>
        <a:folHlink>
          <a:srgbClr val="F7B6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10009"/>
        </a:accent1>
        <a:accent2>
          <a:srgbClr val="EF4E45"/>
        </a:accent2>
        <a:accent3>
          <a:srgbClr val="FFFFFF"/>
        </a:accent3>
        <a:accent4>
          <a:srgbClr val="000000"/>
        </a:accent4>
        <a:accent5>
          <a:srgbClr val="C1AAAA"/>
        </a:accent5>
        <a:accent6>
          <a:srgbClr val="D9463E"/>
        </a:accent6>
        <a:hlink>
          <a:srgbClr val="BA2C2B"/>
        </a:hlink>
        <a:folHlink>
          <a:srgbClr val="F9BE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C3709"/>
        </a:accent1>
        <a:accent2>
          <a:srgbClr val="F48132"/>
        </a:accent2>
        <a:accent3>
          <a:srgbClr val="FFFFFF"/>
        </a:accent3>
        <a:accent4>
          <a:srgbClr val="000000"/>
        </a:accent4>
        <a:accent5>
          <a:srgbClr val="C5AEAA"/>
        </a:accent5>
        <a:accent6>
          <a:srgbClr val="DD742C"/>
        </a:accent6>
        <a:hlink>
          <a:srgbClr val="C45F24"/>
        </a:hlink>
        <a:folHlink>
          <a:srgbClr val="FCCF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E5501"/>
        </a:accent1>
        <a:accent2>
          <a:srgbClr val="FBAE17"/>
        </a:accent2>
        <a:accent3>
          <a:srgbClr val="FFFFFF"/>
        </a:accent3>
        <a:accent4>
          <a:srgbClr val="000000"/>
        </a:accent4>
        <a:accent5>
          <a:srgbClr val="C6B4AA"/>
        </a:accent5>
        <a:accent6>
          <a:srgbClr val="E39D14"/>
        </a:accent6>
        <a:hlink>
          <a:srgbClr val="C98314"/>
        </a:hlink>
        <a:folHlink>
          <a:srgbClr val="FFDD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05F21"/>
        </a:accent1>
        <a:accent2>
          <a:srgbClr val="B2B935"/>
        </a:accent2>
        <a:accent3>
          <a:srgbClr val="FFFFFF"/>
        </a:accent3>
        <a:accent4>
          <a:srgbClr val="000000"/>
        </a:accent4>
        <a:accent5>
          <a:srgbClr val="B3B6AB"/>
        </a:accent5>
        <a:accent6>
          <a:srgbClr val="A1A72F"/>
        </a:accent6>
        <a:hlink>
          <a:srgbClr val="828D30"/>
        </a:hlink>
        <a:folHlink>
          <a:srgbClr val="D9D9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582D"/>
        </a:accent1>
        <a:accent2>
          <a:srgbClr val="72BE44"/>
        </a:accent2>
        <a:accent3>
          <a:srgbClr val="FFFFFF"/>
        </a:accent3>
        <a:accent4>
          <a:srgbClr val="000000"/>
        </a:accent4>
        <a:accent5>
          <a:srgbClr val="AAB4AD"/>
        </a:accent5>
        <a:accent6>
          <a:srgbClr val="67AC3D"/>
        </a:accent6>
        <a:hlink>
          <a:srgbClr val="118B3F"/>
        </a:hlink>
        <a:folHlink>
          <a:srgbClr val="BDDD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4C4F"/>
        </a:accent1>
        <a:accent2>
          <a:srgbClr val="0FB694"/>
        </a:accent2>
        <a:accent3>
          <a:srgbClr val="FFFFFF"/>
        </a:accent3>
        <a:accent4>
          <a:srgbClr val="000000"/>
        </a:accent4>
        <a:accent5>
          <a:srgbClr val="AAB2B2"/>
        </a:accent5>
        <a:accent6>
          <a:srgbClr val="0CA586"/>
        </a:accent6>
        <a:hlink>
          <a:srgbClr val="008075"/>
        </a:hlink>
        <a:folHlink>
          <a:srgbClr val="A7D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000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737373"/>
        </a:accent6>
        <a:hlink>
          <a:srgbClr val="404040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 PowerPoint-external.potx" id="{D0E7C2C8-33AB-47E9-BA60-931C963B2D43}" vid="{31A836A2-C0F3-4D40-840E-FBE44DABCD5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2beb31f-b042-403a-9f86-629d79073b1a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491CB397B95A4C9130DB0F6B56DE82" ma:contentTypeVersion="2" ma:contentTypeDescription="Create a new document." ma:contentTypeScope="" ma:versionID="8b3cd4dc0a9f282597922b8f60dfe12b">
  <xsd:schema xmlns:xsd="http://www.w3.org/2001/XMLSchema" xmlns:xs="http://www.w3.org/2001/XMLSchema" xmlns:p="http://schemas.microsoft.com/office/2006/metadata/properties" xmlns:ns2="42beb31f-b042-403a-9f86-629d79073b1a" xmlns:ns3="2f473193-6835-451a-b609-1ea4ce81e2d0" targetNamespace="http://schemas.microsoft.com/office/2006/metadata/properties" ma:root="true" ma:fieldsID="15209c5dcf0967dc85a402f05daf0d5f" ns2:_="" ns3:_="">
    <xsd:import namespace="42beb31f-b042-403a-9f86-629d79073b1a"/>
    <xsd:import namespace="2f473193-6835-451a-b609-1ea4ce81e2d0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eb31f-b042-403a-9f86-629d79073b1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473193-6835-451a-b609-1ea4ce81e2d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4CEA01-365B-4010-91B0-C9B283057D1F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2beb31f-b042-403a-9f86-629d79073b1a"/>
    <ds:schemaRef ds:uri="http://purl.org/dc/elements/1.1/"/>
    <ds:schemaRef ds:uri="http://schemas.microsoft.com/office/2006/metadata/properties"/>
    <ds:schemaRef ds:uri="http://schemas.microsoft.com/office/infopath/2007/PartnerControls"/>
    <ds:schemaRef ds:uri="2f473193-6835-451a-b609-1ea4ce81e2d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BC446E-573F-4DCC-ABEE-D284E5E243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AF9CDB-8CCB-4ED1-8D97-B52BCEBF9B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beb31f-b042-403a-9f86-629d79073b1a"/>
    <ds:schemaRef ds:uri="2f473193-6835-451a-b609-1ea4ce81e2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5180</TotalTime>
  <Words>435</Words>
  <Application>Microsoft Office PowerPoint</Application>
  <PresentationFormat>Custom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MS PGothic</vt:lpstr>
      <vt:lpstr>Arial</vt:lpstr>
      <vt:lpstr>Calibri</vt:lpstr>
      <vt:lpstr>Cambria</vt:lpstr>
      <vt:lpstr>PMIC Theme</vt:lpstr>
      <vt:lpstr>PowerPoint Presentation</vt:lpstr>
      <vt:lpstr>Who We Are</vt:lpstr>
      <vt:lpstr>Who We Are continued…</vt:lpstr>
      <vt:lpstr>Kurt Dickinson</vt:lpstr>
      <vt:lpstr>Brian Ormond</vt:lpstr>
      <vt:lpstr>VISTA – Business Package Policy</vt:lpstr>
      <vt:lpstr>Additional Coverage Options</vt:lpstr>
      <vt:lpstr>Products Offered through PMC Advantage</vt:lpstr>
      <vt:lpstr>Member Portal App</vt:lpstr>
      <vt:lpstr>Our Members – Market Segments</vt:lpstr>
      <vt:lpstr>PowerPoint Presentation</vt:lpstr>
    </vt:vector>
  </TitlesOfParts>
  <Company>Pharmacists Mutual Insurance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Autumn Girres</dc:creator>
  <cp:lastModifiedBy>Laurie Harms</cp:lastModifiedBy>
  <cp:revision>96</cp:revision>
  <cp:lastPrinted>2016-07-23T20:50:30Z</cp:lastPrinted>
  <dcterms:created xsi:type="dcterms:W3CDTF">2017-09-20T14:44:10Z</dcterms:created>
  <dcterms:modified xsi:type="dcterms:W3CDTF">2020-07-01T21:18:03Z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TemplateVersion">
    <vt:lpwstr>5.0</vt:lpwstr>
  </property>
  <property fmtid="{D5CDD505-2E9C-101B-9397-08002B2CF9AE}" pid="4" name="MMCOA_FontSize">
    <vt:lpwstr>Medium</vt:lpwstr>
  </property>
  <property fmtid="{D5CDD505-2E9C-101B-9397-08002B2CF9AE}" pid="5" name="MMCOA_PresentationType">
    <vt:lpwstr>Classic</vt:lpwstr>
  </property>
  <property fmtid="{D5CDD505-2E9C-101B-9397-08002B2CF9AE}" pid="6" name="MMCOA_SlideStyle">
    <vt:lpwstr>SmallWedge</vt:lpwstr>
  </property>
  <property fmtid="{D5CDD505-2E9C-101B-9397-08002B2CF9AE}" pid="7" name="MMCOA_PaletteName">
    <vt:lpwstr>Sapphire</vt:lpwstr>
  </property>
  <property fmtid="{D5CDD505-2E9C-101B-9397-08002B2CF9AE}" pid="8" name="MMCOA_PaletteNumber">
    <vt:lpwstr>0</vt:lpwstr>
  </property>
  <property fmtid="{D5CDD505-2E9C-101B-9397-08002B2CF9AE}" pid="9" name="MMCOA_Source">
    <vt:lpwstr>1</vt:lpwstr>
  </property>
  <property fmtid="{D5CDD505-2E9C-101B-9397-08002B2CF9AE}" pid="10" name="ContentTypeId">
    <vt:lpwstr>0x010100E2491CB397B95A4C9130DB0F6B56DE82</vt:lpwstr>
  </property>
</Properties>
</file>